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306" r:id="rId7"/>
    <p:sldId id="259" r:id="rId8"/>
    <p:sldId id="260" r:id="rId9"/>
    <p:sldId id="261" r:id="rId10"/>
    <p:sldId id="262" r:id="rId11"/>
    <p:sldId id="263" r:id="rId12"/>
    <p:sldId id="307" r:id="rId13"/>
    <p:sldId id="308" r:id="rId14"/>
    <p:sldId id="264" r:id="rId15"/>
    <p:sldId id="265" r:id="rId16"/>
    <p:sldId id="266" r:id="rId17"/>
    <p:sldId id="267" r:id="rId18"/>
    <p:sldId id="268" r:id="rId19"/>
    <p:sldId id="269" r:id="rId20"/>
    <p:sldId id="30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310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2" r:id="rId45"/>
    <p:sldId id="311" r:id="rId46"/>
    <p:sldId id="293" r:id="rId47"/>
    <p:sldId id="294" r:id="rId48"/>
    <p:sldId id="295" r:id="rId49"/>
    <p:sldId id="296" r:id="rId50"/>
    <p:sldId id="297" r:id="rId51"/>
    <p:sldId id="298" r:id="rId52"/>
    <p:sldId id="299" r:id="rId53"/>
    <p:sldId id="300" r:id="rId54"/>
    <p:sldId id="301" r:id="rId55"/>
    <p:sldId id="302" r:id="rId56"/>
    <p:sldId id="303" r:id="rId57"/>
    <p:sldId id="312" r:id="rId58"/>
    <p:sldId id="305" r:id="rId59"/>
    <p:sldId id="304" r:id="rId6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0" d="100"/>
          <a:sy n="60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3" Type="http://schemas.openxmlformats.org/officeDocument/2006/relationships/tableStyles" Target="tableStyles.xml"/><Relationship Id="rId62" Type="http://schemas.openxmlformats.org/officeDocument/2006/relationships/viewProps" Target="viewProps.xml"/><Relationship Id="rId61" Type="http://schemas.openxmlformats.org/officeDocument/2006/relationships/presProps" Target="presProps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901cac3fd26d1ad71e69dce#tid=6908765c7a4d3800093b46a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4228fdbe4?vop=1&amp;pid=0584b3c2b&amp;color=0,0,0&amp;vtp=1&amp;bbb=1&amp;hb=1"/>
          <p:cNvSpPr/>
          <p:nvPr/>
        </p:nvSpPr>
        <p:spPr>
          <a:xfrm>
            <a:off x="832104" y="1080000"/>
            <a:ext cx="10533888" cy="3771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appreciate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realistic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representation.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styles,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“Dahualian”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painted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white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“Junban”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（simple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makeup）,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contrast.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highlights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beauty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“Sheng”（male）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“Dan”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（female）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grotesqueness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（怪诞）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Jing”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painted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addition,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thick,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oil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colours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various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patterns,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combined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powerful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voice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actors,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generates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artistic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stimulation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excite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4228fdbe4?vop=1&amp;pid=0584b3c2b&amp;color=0,0,0&amp;vtp=1&amp;bbb=1&amp;hb=1"/>
          <p:cNvSpPr/>
          <p:nvPr/>
        </p:nvSpPr>
        <p:spPr>
          <a:xfrm>
            <a:off x="832104" y="1080000"/>
            <a:ext cx="10533888" cy="286346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principles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conventions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variations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factors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repertoire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（全部剧目）,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actors'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together,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especially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tone,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heavy.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ensures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visual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harmony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enables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distinguish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roles,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distance.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Peking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opera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various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styles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represent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personalities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techniques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patterns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stylised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specific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methods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#8</a:t>
            </a:r>
            <a:endParaRPr lang="en-US" altLang="zh-CN" dirty="0"/>
          </a:p>
        </p:txBody>
      </p:sp>
      <p:sp>
        <p:nvSpPr>
          <p:cNvPr id="3" name="QM_4_EX.16_1#4228fdbe4?vop=1&amp;pid=0584b3c2b&amp;color=0,0,0&amp;vtp=1&amp;bbb=1&amp;hb=1"/>
          <p:cNvSpPr/>
          <p:nvPr/>
        </p:nvSpPr>
        <p:spPr>
          <a:xfrm>
            <a:off x="832104" y="3971036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文章介绍了京剧脸谱通过多样化的设计和艺术手法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在展现角色性格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明其处境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制造心理距离及产生艺术感染力等方面发挥着重要作用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c5755919f?vop=1&amp;pid=4228fdbe4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function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opera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18_1#c5755919f.bracket?vop=1&amp;pid=4228fdbe4&amp;color=0,0,0&amp;vpa=5&amp;vtp=1"/>
          <p:cNvSpPr/>
          <p:nvPr/>
        </p:nvSpPr>
        <p:spPr>
          <a:xfrm>
            <a:off x="9372060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BD.17_2#c5755919f.choices?vop=1&amp;pid=4228fdbe4&amp;color=0,0,0&amp;vtp=1&amp;bbb=1"/>
          <p:cNvSpPr/>
          <p:nvPr/>
        </p:nvSpPr>
        <p:spPr>
          <a:xfrm>
            <a:off x="832104" y="1490980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describe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actors'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characters'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details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actors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quickly.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status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designs.</a:t>
            </a:r>
            <a:endParaRPr lang="en-US" altLang="zh-CN" sz="1800" dirty="0"/>
          </a:p>
        </p:txBody>
      </p:sp>
      <p:sp>
        <p:nvSpPr>
          <p:cNvPr id="5" name="QC_5_AS.19_1#c5755919f?vop=1&amp;pid=4228fdbe4&amp;color=0,0,0&amp;vtp=1&amp;bbb=1&amp;hb=1"/>
          <p:cNvSpPr/>
          <p:nvPr/>
        </p:nvSpPr>
        <p:spPr>
          <a:xfrm>
            <a:off x="832104" y="3141980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细节理解题。根据第二段中的“Facial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opera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information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personality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emotions,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fate.”及后面的举例可知，京剧中的脸谱可以传递人物的性格、情感和命运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脸谱能表现角色细节和天性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0_1#959283f4d?vop=1&amp;pid=4228fdbe4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focus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21_1#959283f4d.bracket?vop=1&amp;pid=4228fdbe4&amp;color=0,0,0&amp;vpa=6&amp;vtp=1"/>
          <p:cNvSpPr/>
          <p:nvPr/>
        </p:nvSpPr>
        <p:spPr>
          <a:xfrm>
            <a:off x="5689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BD.20_2#959283f4d.choices?vop=1&amp;pid=4228fdbe4&amp;color=0,0,0&amp;vtp=1&amp;bb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Actors'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looks.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techniques.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realistic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representation.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artistic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performance.</a:t>
            </a:r>
            <a:endParaRPr lang="en-US" altLang="zh-CN" sz="1800" dirty="0"/>
          </a:p>
        </p:txBody>
      </p:sp>
      <p:sp>
        <p:nvSpPr>
          <p:cNvPr id="5" name="QC_5_AS.22_1#959283f4d?vop=1&amp;pid=4228fdbe4&amp;color=0,0,0&amp;vtp=1&amp;bbb=1&amp;hb=1"/>
          <p:cNvSpPr/>
          <p:nvPr/>
        </p:nvSpPr>
        <p:spPr>
          <a:xfrm>
            <a:off x="832104" y="2310765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细节理解题。根据第三段中的“This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avoid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false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copying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appreciate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realistic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representation.”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，脸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谱让观众将表演作为艺术作品欣赏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3_1#b10b5c11e?vop=1&amp;pid=4228fdbe4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contrasting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styles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24_1#b10b5c11e.bracket?vop=1&amp;pid=4228fdbe4&amp;color=0,0,0&amp;vpa=7&amp;vtp=1"/>
          <p:cNvSpPr/>
          <p:nvPr/>
        </p:nvSpPr>
        <p:spPr>
          <a:xfrm>
            <a:off x="6078633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BD.23_2#b10b5c11e.choices?vop=1&amp;pid=4228fdbe4&amp;color=0,0,0&amp;vtp=1&amp;bb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Shocking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Emphasising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differences.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Highlighting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costume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colours.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Simplifying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recognition.</a:t>
            </a:r>
            <a:endParaRPr lang="en-US" altLang="zh-CN" sz="1800" dirty="0"/>
          </a:p>
        </p:txBody>
      </p:sp>
      <p:sp>
        <p:nvSpPr>
          <p:cNvPr id="5" name="QC_5_AS.25_1#b10b5c11e?vop=1&amp;pid=4228fdbe4&amp;color=0,0,0&amp;vtp=1&amp;bbb=1&amp;hb=1"/>
          <p:cNvSpPr/>
          <p:nvPr/>
        </p:nvSpPr>
        <p:spPr>
          <a:xfrm>
            <a:off x="832104" y="2310765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推理判断题。根据第四段中的“This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highlights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beauty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‘Sheng’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（male）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‘Dan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female）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grotesqueness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‘Jing’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painted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characters.”可知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，不同脸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谱风格的对比突出了生旦角的美和净角的怪诞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，即强调了角色差异。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6_1#756826ad4?vop=1&amp;pid=4228fdbe4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heavy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avoided?(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27_1#756826ad4.bracket?vop=1&amp;pid=4228fdbe4&amp;color=0,0,0&amp;vpa=8&amp;vtp=1"/>
          <p:cNvSpPr/>
          <p:nvPr/>
        </p:nvSpPr>
        <p:spPr>
          <a:xfrm>
            <a:off x="5816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26_2#756826ad4.choices?vop=1&amp;pid=4228fdbe4&amp;color=0,0,0&amp;vtp=1&amp;bb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reduce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materials.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distinction.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fashion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trends.</a:t>
            </a:r>
            <a:endParaRPr lang="en-US" altLang="zh-CN" sz="1800" dirty="0"/>
          </a:p>
        </p:txBody>
      </p:sp>
      <p:sp>
        <p:nvSpPr>
          <p:cNvPr id="5" name="QC_5_AS.28_1#756826ad4?vop=1&amp;pid=4228fdbe4&amp;color=0,0,0&amp;vtp=1&amp;bbb=1&amp;hb=1"/>
          <p:cNvSpPr/>
          <p:nvPr/>
        </p:nvSpPr>
        <p:spPr>
          <a:xfrm>
            <a:off x="832104" y="2310765"/>
            <a:ext cx="10533888" cy="161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细节理解题。根据第六段中的“The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together,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especially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tone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heavy.This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ensures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visual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harmony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enables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distinguish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roles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distance.”可知，避免使用过重的妆容色调是为了确保视觉和谐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，并让观众能够区分不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同角色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2#756826ad4?vop=1&amp;pid=4228fdbe4&amp;color=0,0,0&amp;mp=1&amp;vtp=1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长难句分析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</p:txBody>
      </p:sp>
      <p:pic>
        <p:nvPicPr>
          <p:cNvPr id="3" name="QC_5_AS.28_3#756826ad4?vop=1&amp;pid=4228fdbe4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72968" y="1575046"/>
            <a:ext cx="5852160" cy="3136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S.28_4#756826ad4?vop=1&amp;pid=4228fdbe4&amp;color=0,0,0&amp;mp=1&amp;vtp=1&amp;bbb=1&amp;hb=1"/>
          <p:cNvSpPr/>
          <p:nvPr/>
        </p:nvSpPr>
        <p:spPr>
          <a:xfrm>
            <a:off x="832104" y="4838946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浓重鲜艳的油彩和各式图案的运用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再结合净角演员刚劲粗犷的唱腔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产生了强烈的艺术感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染力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能够让观众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感到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兴奋和震撼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4ee18ab4?pid=687a82a84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七选五</a:t>
            </a:r>
            <a:endParaRPr lang="en-US" altLang="zh-CN" sz="2200" dirty="0"/>
          </a:p>
        </p:txBody>
      </p:sp>
      <p:sp>
        <p:nvSpPr>
          <p:cNvPr id="3" name="QM_4_BD.29_1#de1373d8b?vop=1&amp;pid=e4ee18ab4&amp;color=0,0,0&amp;vtp=1&amp;bbb=1&amp;hb=1"/>
          <p:cNvSpPr/>
          <p:nvPr/>
        </p:nvSpPr>
        <p:spPr>
          <a:xfrm>
            <a:off x="832104" y="1422400"/>
            <a:ext cx="10533888" cy="3771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体裁：说明文 | 主题：金钱与幸福 | 词数：约256 | 难度：适中 | 建议用时：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7分钟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[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吉林长春东北师大附中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期末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]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certain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amount.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researchers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concluded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（理想的）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individuals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$95,000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satisfaction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we're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unhappy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inner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limits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exactly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anyway?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big-screen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TV?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started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feeling.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describe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positive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emotions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including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pride,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contentment,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gratitude.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  <p:sp>
        <p:nvSpPr>
          <p:cNvPr id="4" name="QM_4_AN.30_1#de1373d8b.blank?vop=1&amp;pid=e4ee18ab4&amp;color=0,0,0&amp;vpa=9&amp;vtp=1"/>
          <p:cNvSpPr/>
          <p:nvPr/>
        </p:nvSpPr>
        <p:spPr>
          <a:xfrm>
            <a:off x="4482465" y="2637155"/>
            <a:ext cx="567055" cy="49657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</a:t>
            </a:r>
            <a:endParaRPr lang="en-US" altLang="zh-CN" dirty="0"/>
          </a:p>
        </p:txBody>
      </p:sp>
      <p:sp>
        <p:nvSpPr>
          <p:cNvPr id="5" name="QM_4_AN.31_1#de1373d8b.blank?vop=1&amp;pid=e4ee18ab4&amp;color=0,0,0&amp;vpa=10&amp;vtp=1"/>
          <p:cNvSpPr/>
          <p:nvPr/>
        </p:nvSpPr>
        <p:spPr>
          <a:xfrm>
            <a:off x="7092855" y="3906520"/>
            <a:ext cx="3317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9_1#de1373d8b?vop=1&amp;pid=e4ee18ab4&amp;color=0,0,0&amp;vtp=1&amp;bbb=1&amp;hb=1"/>
          <p:cNvSpPr/>
          <p:nvPr/>
        </p:nvSpPr>
        <p:spPr>
          <a:xfrm>
            <a:off x="832104" y="1080000"/>
            <a:ext cx="10533888" cy="328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Science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Donating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large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amounts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difference.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Spending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increase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travel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instrument,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cooking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sleeping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watching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butterfly.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anything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little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matter.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smallest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behaviour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rather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material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</a:t>
            </a:r>
            <a:endParaRPr lang="en-US" altLang="zh-CN" dirty="0"/>
          </a:p>
        </p:txBody>
      </p:sp>
      <p:sp>
        <p:nvSpPr>
          <p:cNvPr id="3" name="QM_4_AN.32_1#de1373d8b.blank?vop=1&amp;pid=e4ee18ab4&amp;color=0,0,0&amp;vpa=11&amp;vtp=1"/>
          <p:cNvSpPr/>
          <p:nvPr/>
        </p:nvSpPr>
        <p:spPr>
          <a:xfrm>
            <a:off x="2344833" y="1887720"/>
            <a:ext cx="3063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dirty="0"/>
          </a:p>
        </p:txBody>
      </p:sp>
      <p:sp>
        <p:nvSpPr>
          <p:cNvPr id="4" name="QM_4_AN.33_1#de1373d8b.blank?vop=1&amp;pid=e4ee18ab4&amp;color=0,0,0&amp;vpa=12&amp;vtp=1"/>
          <p:cNvSpPr/>
          <p:nvPr/>
        </p:nvSpPr>
        <p:spPr>
          <a:xfrm>
            <a:off x="9448260" y="2306820"/>
            <a:ext cx="3317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5" name="QM_4_AN.34_1#de1373d8b.blank?vop=1&amp;pid=e4ee18ab4&amp;color=0,0,0&amp;vpa=13&amp;vtp=1"/>
          <p:cNvSpPr/>
          <p:nvPr/>
        </p:nvSpPr>
        <p:spPr>
          <a:xfrm>
            <a:off x="1593310" y="3145020"/>
            <a:ext cx="3190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5_1#de1373d8b?vop=1&amp;pid=e4ee18ab4&amp;color=0,0,0&amp;vtp=1&amp;bt=1&amp;bbb=1"/>
          <p:cNvSpPr/>
          <p:nvPr/>
        </p:nvSpPr>
        <p:spPr>
          <a:xfrm>
            <a:off x="832104" y="1078992"/>
            <a:ext cx="10533888" cy="2870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 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eventually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brings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smile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face?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attitude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towards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money?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connections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lifetime.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coffee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behind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else's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fancy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easy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thing.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Once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amount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reached,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further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actually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reduced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</a:t>
            </a:r>
            <a:endParaRPr lang="en-US" altLang="zh-CN" sz="1800" dirty="0"/>
          </a:p>
        </p:txBody>
      </p:sp>
      <p:sp>
        <p:nvSpPr>
          <p:cNvPr id="3" name="QM_4_EX.36_1#de1373d8b?vop=1&amp;pid=e4ee18ab4&amp;color=0,0,0&amp;vtp=1&amp;bbb=1&amp;hb=1"/>
          <p:cNvSpPr/>
          <p:nvPr/>
        </p:nvSpPr>
        <p:spPr>
          <a:xfrm>
            <a:off x="832104" y="396367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文章主要说明了金钱只是给人带来幸福感的部分因素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幸福源于花钱的方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式以及生活中那些真正重要的小事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87a82a84.fixed?pid=2513d791b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Unit7</a:t>
            </a:r>
            <a:endParaRPr lang="en-US" altLang="zh-CN" sz="5400" dirty="0"/>
          </a:p>
        </p:txBody>
      </p:sp>
      <p:sp>
        <p:nvSpPr>
          <p:cNvPr id="3" name="C_2_BD#687a82a84.fixed?pid=2513d791b&amp;color=255,255,255&amp;vtp=1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单元上分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7_1#ebd7c5474?vop=1&amp;pid=de1373d8b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38_1#ebd7c5474.blank?vop=1&amp;pid=de1373d8b&amp;color=0,0,0&amp;vpa=14&amp;vtp=1"/>
          <p:cNvSpPr/>
          <p:nvPr/>
        </p:nvSpPr>
        <p:spPr>
          <a:xfrm>
            <a:off x="1040860" y="10370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</a:t>
            </a:r>
            <a:endParaRPr lang="en-US" altLang="zh-CN" dirty="0"/>
          </a:p>
        </p:txBody>
      </p:sp>
      <p:sp>
        <p:nvSpPr>
          <p:cNvPr id="4" name="QB_5_AS.39_1#ebd7c5474?vop=1&amp;pid=de1373d8b&amp;color=0,0,0&amp;vtp=1&amp;bbb=1&amp;hb=1"/>
          <p:cNvSpPr/>
          <p:nvPr/>
        </p:nvSpPr>
        <p:spPr>
          <a:xfrm>
            <a:off x="832104" y="1490980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上文“The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concluded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individuals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$95,000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satisfaction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.”提到了个人理想年收入，下文又表示钱仅是让我们感到快乐的一部分，G项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（一旦达到那个数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，收入的增加实际上与幸福感的降低有关）说明这一数额对人幸福感的影响，承上启下，符合语境。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0_1#5cbbeaa2f?vop=1&amp;pid=de1373d8b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41_1#5cbbeaa2f.blank?vop=1&amp;pid=de1373d8b&amp;color=0,0,0&amp;vpa=15&amp;vtp=1"/>
          <p:cNvSpPr/>
          <p:nvPr/>
        </p:nvSpPr>
        <p:spPr>
          <a:xfrm>
            <a:off x="1040860" y="10370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B_5_AS.42_1#5cbbeaa2f?vop=1&amp;pid=de1373d8b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上文“Buying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first.But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.”提到随着时间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过去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，新车也变得让人习以为常，A项（新鲜感最终会消失）衔接上文，符合语境。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3_1#c35b267d3?vop=1&amp;pid=de1373d8b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44_1#c35b267d3.blank?vop=1&amp;pid=de1373d8b&amp;color=0,0,0&amp;vpa=16&amp;vtp=1"/>
          <p:cNvSpPr/>
          <p:nvPr/>
        </p:nvSpPr>
        <p:spPr>
          <a:xfrm>
            <a:off x="1053560" y="1037082"/>
            <a:ext cx="3063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dirty="0"/>
          </a:p>
        </p:txBody>
      </p:sp>
      <p:sp>
        <p:nvSpPr>
          <p:cNvPr id="4" name="QB_5_AS.45_1#c35b267d3?vop=1&amp;pid=de1373d8b&amp;color=0,0,0&amp;vtp=1&amp;bbb=1&amp;hb=1"/>
          <p:cNvSpPr/>
          <p:nvPr/>
        </p:nvSpPr>
        <p:spPr>
          <a:xfrm>
            <a:off x="832104" y="1490980"/>
            <a:ext cx="10533888" cy="161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根据上文“Science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it.Donating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life.You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large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amounts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difference.”可知，幸福不在于拥有多少钱，而在于你如何花钱。E项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（你只需给排在你后面的人买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杯咖啡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）承接上文，说明如何通过捐赠少量的钱来找到生活的意义，符合语境。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6_1#cf1604868?vop=1&amp;pid=de1373d8b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47_1#cf1604868.blank?vop=1&amp;pid=de1373d8b&amp;color=0,0,0&amp;vpa=17&amp;vtp=1"/>
          <p:cNvSpPr/>
          <p:nvPr/>
        </p:nvSpPr>
        <p:spPr>
          <a:xfrm>
            <a:off x="1040860" y="10370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B_5_AS.48_1#cf1604868?vop=1&amp;pid=de1373d8b&amp;color=0,0,0&amp;vtp=1&amp;bbb=1&amp;hb=1"/>
          <p:cNvSpPr/>
          <p:nvPr/>
        </p:nvSpPr>
        <p:spPr>
          <a:xfrm>
            <a:off x="832104" y="1490980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根据上文“Spending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increase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well.”可知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，把钱花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在体验上也能增加幸福感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，D项（它们创造了可以持续一生的记忆和联系）承接上文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，说明体验带来的影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，符合语境。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9_1#2ebe2d8c0?vop=1&amp;pid=de1373d8b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50_1#2ebe2d8c0.blank?vop=1&amp;pid=de1373d8b&amp;color=0,0,0&amp;vpa=18&amp;vtp=1"/>
          <p:cNvSpPr/>
          <p:nvPr/>
        </p:nvSpPr>
        <p:spPr>
          <a:xfrm>
            <a:off x="1053560" y="10370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B_5_AS.51_1#2ebe2d8c0?vop=1&amp;pid=de1373d8b&amp;color=0,0,0&amp;vtp=1&amp;bbb=1&amp;hb=1"/>
          <p:cNvSpPr/>
          <p:nvPr/>
        </p:nvSpPr>
        <p:spPr>
          <a:xfrm>
            <a:off x="832104" y="1490980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根据下文“It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sleeping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in. 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watching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butterfly. 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anything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these. However,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little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matter. 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happiness.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smallest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behaviour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material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things.”可知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，下文列举了其他一些钱买不到的让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人幸福的事情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。B项（还有什么能让你展露笑颜？）是对下文的提问，符合语境。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d1324564?pid=687a82a84&amp;color=0,160,175&amp;vtp=1&amp;bt=1&amp;bbb=1"/>
          <p:cNvSpPr/>
          <p:nvPr/>
        </p:nvSpPr>
        <p:spPr>
          <a:xfrm>
            <a:off x="832104" y="100101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完形填空</a:t>
            </a:r>
            <a:endParaRPr lang="en-US" altLang="zh-CN" sz="2200" dirty="0"/>
          </a:p>
        </p:txBody>
      </p:sp>
      <p:sp>
        <p:nvSpPr>
          <p:cNvPr id="3" name="QM_4_BD.52_1#6e67837e9?vop=1&amp;pid=5d1324564&amp;color=0,0,0&amp;vtp=1&amp;bbb=1&amp;hb=1"/>
          <p:cNvSpPr/>
          <p:nvPr/>
        </p:nvSpPr>
        <p:spPr>
          <a:xfrm>
            <a:off x="832104" y="1224915"/>
            <a:ext cx="10533888" cy="4610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体裁：记叙文 | 主题：与同名的人组建乐队 | 词数：约284 | 难度：适中 | 建议用时：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12分钟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[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广东深圳实验学校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阶段考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]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O'Sullivan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felt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Baltimore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apartment.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logged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network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name.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Moments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dozens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O'Sullivans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curious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requests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fellow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O'Sullivans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felt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curious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invitation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O'Sullivan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Rotterdam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Netherlands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me?’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thought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while.”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Ultimately,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resist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request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Baltimore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scrolled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profiles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O'Sullivans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accepted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invitation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noticed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common: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Wouldn't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funny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O'Sullivans?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sort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assembly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line.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released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friendship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100"/>
              </a:lnSpc>
            </a:pPr>
            <a:endParaRPr lang="en-US" altLang="zh-CN" dirty="0"/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2_1#6e67837e9?vop=1&amp;pid=5d1324564&amp;color=0,0,0&amp;vtp=1&amp;bbb=1&amp;hb=1"/>
          <p:cNvSpPr/>
          <p:nvPr/>
        </p:nvSpPr>
        <p:spPr>
          <a:xfrm>
            <a:off x="832104" y="1080000"/>
            <a:ext cx="10533888" cy="328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pressure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writing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ocean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less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Baltimore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issues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Baltimore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felt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alone,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pictures,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chatted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Baltimore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another.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odds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（可能性）,”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Baltimore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random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15.</a:t>
            </a:r>
            <a:r>
              <a:rPr lang="en-US" altLang="zh-CN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well?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be.”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</a:t>
            </a:r>
            <a:endParaRPr lang="en-US" altLang="zh-CN" dirty="0"/>
          </a:p>
        </p:txBody>
      </p:sp>
      <p:sp>
        <p:nvSpPr>
          <p:cNvPr id="3" name="QM_4_EX.53_1#6e67837e9?vop=1&amp;pid=5d1324564&amp;color=0,0,0&amp;vtp=1&amp;bbb=1&amp;hb=1"/>
          <p:cNvSpPr/>
          <p:nvPr/>
        </p:nvSpPr>
        <p:spPr>
          <a:xfrm>
            <a:off x="832104" y="436499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文章主要讲述了四位同名的音乐家组成乐队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创作了新的乐曲并建立了长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久的友谊的故事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4_1#1c7ef5746.choices?vop=1&amp;pid=6e67837e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mentioned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liked</a:t>
            </a:r>
            <a:endParaRPr lang="en-US" altLang="zh-CN" sz="1800" dirty="0"/>
          </a:p>
        </p:txBody>
      </p:sp>
      <p:sp>
        <p:nvSpPr>
          <p:cNvPr id="3" name="QC_5_AN.55_1#1c7ef5746.bracket?vop=1&amp;pid=6e67837e9&amp;color=0,0,0&amp;vpa=19&amp;vtp=1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AS.56_1#1c7ef5746?vop=1&amp;pid=6e67837e9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句意为：于是，他登录了社交网站，想知道有多少人和他的名字一样。根据下文dozens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O'Sullivans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world可知，保罗想弄清的是有多少人和他有相同的名字，即共享“保罗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·奥沙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利文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”这个名字。share意为“共有”；mention意为“提到”。故选A项。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7_1#2fa41ef45.choices?vop=1&amp;pid=6e67837e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screen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apartment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endParaRPr lang="en-US" altLang="zh-CN" sz="1800" dirty="0"/>
          </a:p>
        </p:txBody>
      </p:sp>
      <p:sp>
        <p:nvSpPr>
          <p:cNvPr id="3" name="QC_5_AN.58_1#2fa41ef45.bracket?vop=1&amp;pid=6e67837e9&amp;color=0,0,0&amp;vpa=20&amp;vtp=1"/>
          <p:cNvSpPr/>
          <p:nvPr/>
        </p:nvSpPr>
        <p:spPr>
          <a:xfrm>
            <a:off x="1244060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AS.59_1#2fa41ef45?vop=1&amp;pid=6e67837e9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句意为：片刻之后，他的屏幕上出现了许多来自世界各地的保罗·奥沙利文。根据上文“So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logged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network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name.”可知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，保罗登录社交网站去搜索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同名的人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，所以结果应显示在屏幕上。screen意为“屏幕”；apartment意为“公寓”。故选B项。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0_1#ce88b0f4a.choices?vop=1&amp;pid=6e67837e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ignored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tricked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greeted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praised</a:t>
            </a:r>
            <a:endParaRPr lang="en-US" altLang="zh-CN" sz="1800" dirty="0"/>
          </a:p>
        </p:txBody>
      </p:sp>
      <p:sp>
        <p:nvSpPr>
          <p:cNvPr id="3" name="QC_5_AN.61_1#ce88b0f4a.bracket?vop=1&amp;pid=6e67837e9&amp;color=0,0,0&amp;vpa=21&amp;vtp=1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AS.62_1#ce88b0f4a?vop=1&amp;pid=6e67837e9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句意为：许多和他同名的保罗·奥沙利文都没理会他，但也有几个人因为太好奇而无法拒绝他的邀请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。根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据下文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felt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curious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可知，只有几个人感到很好奇，许多人都没理会保罗的好友邀请。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ignore意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“忽视；不理睬”；trick意为“欺骗”；greet意为“迎接”；praise意为“称赞”。故选A项。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c553605cf?pid=687a82a84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阅读理解A篇</a:t>
            </a:r>
            <a:endParaRPr lang="en-US" altLang="zh-CN" sz="2200" dirty="0"/>
          </a:p>
        </p:txBody>
      </p:sp>
      <p:sp>
        <p:nvSpPr>
          <p:cNvPr id="3" name="QM_4_BD.1_1#c507f7493?vop=1&amp;pid=c553605cf&amp;color=0,0,0&amp;vtp=1&amp;bbb=1&amp;hb=1"/>
          <p:cNvSpPr/>
          <p:nvPr/>
        </p:nvSpPr>
        <p:spPr>
          <a:xfrm>
            <a:off x="832104" y="1422400"/>
            <a:ext cx="10533888" cy="4610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体裁：记叙文 | 主题：野生动物摄影 | 词数：约381 | 难度：适中 | 建议用时：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7分钟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[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广东东莞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期末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]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believes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fields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childhood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remembers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spending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endless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gatherings.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fascination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eventually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photography.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leopards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（豹）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Africa,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deepened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wildlife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2015,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videos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wildlife.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2021,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extreme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conditions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Antarctica,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Elephant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Island.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whales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faraway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ago,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whalers.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discovered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hopeful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sign: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returning.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six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weeks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extreme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weather,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six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filming.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amazing.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krill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（磷虾）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3_1#45f5430d6.choices?vop=1&amp;pid=6e67837e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endParaRPr lang="en-US" altLang="zh-CN" sz="1800" dirty="0"/>
          </a:p>
        </p:txBody>
      </p:sp>
      <p:sp>
        <p:nvSpPr>
          <p:cNvPr id="3" name="QC_5_AN.64_1#45f5430d6.bracket?vop=1&amp;pid=6e67837e9&amp;color=0,0,0&amp;vpa=22&amp;vtp=1"/>
          <p:cNvSpPr/>
          <p:nvPr/>
        </p:nvSpPr>
        <p:spPr>
          <a:xfrm>
            <a:off x="1244060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AS.65_1#45f5430d6?vop=1&amp;pid=6e67837e9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句意见上一题解析。根据句中的too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curious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to可知，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感到好奇的几个保罗应是没有拒绝保罗的邀请。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out意为“理解”；pass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up意为“放弃；拒绝”；ask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for意为“要求”；apply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for意为“申请”。故选B项。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6_1#8631d0027.choices?vop=1&amp;pid=6e67837e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measure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innovation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reaction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emotion</a:t>
            </a:r>
            <a:endParaRPr lang="en-US" altLang="zh-CN" sz="1800" dirty="0"/>
          </a:p>
        </p:txBody>
      </p:sp>
      <p:sp>
        <p:nvSpPr>
          <p:cNvPr id="3" name="QC_5_AN.67_1#8631d0027.bracket?vop=1&amp;pid=6e67837e9&amp;color=0,0,0&amp;vpa=23&amp;vtp=1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AS.68_1#8631d0027?vop=1&amp;pid=6e67837e9&amp;color=0,0,0&amp;vtp=1&amp;bbb=1&amp;hb=1"/>
          <p:cNvSpPr/>
          <p:nvPr/>
        </p:nvSpPr>
        <p:spPr>
          <a:xfrm>
            <a:off x="832104" y="1490980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句意为：来自荷兰鹿特丹的保罗·奥沙利文说：“我的第一反应是‘这家伙是谁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，他想从我这里得到什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?’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”结合常识和句中的“Who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me?”可推知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，此处表示他收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到好友请求的第一反应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。measure意为“措施”；innovation意为“创新”；reaction意为“反应”；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emotion意为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情感”。故选C项。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9_1#763d3992c.choices?vop=1&amp;pid=6e67837e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ordinary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unusual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precious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formal</a:t>
            </a:r>
            <a:endParaRPr lang="en-US" altLang="zh-CN" sz="1800" dirty="0"/>
          </a:p>
        </p:txBody>
      </p:sp>
      <p:sp>
        <p:nvSpPr>
          <p:cNvPr id="3" name="QC_5_AN.70_1#763d3992c.bracket?vop=1&amp;pid=6e67837e9&amp;color=0,0,0&amp;vpa=24&amp;vtp=1"/>
          <p:cNvSpPr/>
          <p:nvPr/>
        </p:nvSpPr>
        <p:spPr>
          <a:xfrm>
            <a:off x="1244060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AS.71_1#763d3992c?vop=1&amp;pid=6e67837e9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句意为：最终，他无法拒绝这个独特的好友请求。根据上文可知，收到来自同名的人的好友请求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，这是独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。ordinary意为“平凡的”；unusual意为“独特的”；precious意为“珍贵的”；formal意为“正式的”。故选B项。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2_1#22231b572.choices?vop=1&amp;pid=6e67837e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writers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employees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musicians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workers</a:t>
            </a:r>
            <a:endParaRPr lang="en-US" altLang="zh-CN" sz="1800" dirty="0"/>
          </a:p>
        </p:txBody>
      </p:sp>
      <p:sp>
        <p:nvSpPr>
          <p:cNvPr id="3" name="QC_5_AN.73_1#22231b572.bracket?vop=1&amp;pid=6e67837e9&amp;color=0,0,0&amp;vpa=25&amp;vtp=1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AS.74_1#22231b572?vop=1&amp;pid=6e67837e9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句意为：他们都是音乐家。根据下文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O'Sullivans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可知，4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个保罗都是音乐家。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employee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意为“雇员”；musician意为“音乐家”。故选C项。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5_1#226befc75.choices?vop=1&amp;pid=6e67837e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observed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maintained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formed</a:t>
            </a:r>
            <a:endParaRPr lang="en-US" altLang="zh-CN" sz="1800" dirty="0"/>
          </a:p>
        </p:txBody>
      </p:sp>
      <p:sp>
        <p:nvSpPr>
          <p:cNvPr id="3" name="QC_5_AN.76_1#226befc75.bracket?vop=1&amp;pid=6e67837e9&amp;color=0,0,0&amp;vpa=26&amp;vtp=1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AS.77_1#226befc75?vop=1&amp;pid=6e67837e9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句意为：如果他们组建一支叫“保罗·奥沙利文”的乐队，难道不是很有趣吗?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根据句中的a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O'Sullivans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可知，此处指组建一支乐队。observe意为“看到”；maintain意为“保持”；explore意为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“探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索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”；form意为“组织；建立”。故选D项。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8_1#5c194a9c3.choices?vop=1&amp;pid=6e67837e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reflected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aided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agreed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changed</a:t>
            </a:r>
            <a:endParaRPr lang="en-US" altLang="zh-CN" sz="1800" dirty="0"/>
          </a:p>
        </p:txBody>
      </p:sp>
      <p:sp>
        <p:nvSpPr>
          <p:cNvPr id="3" name="QC_5_AN.79_1#5c194a9c3.bracket?vop=1&amp;pid=6e67837e9&amp;color=0,0,0&amp;vpa=27&amp;vtp=1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AS.80_1#5c194a9c3?vop=1&amp;pid=6e67837e9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句意为：其他保罗都同意了，并且他们创造了一种音乐流水线。根据句中的they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assembly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line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可知，其他3个保罗都同意这一提议。reflect意为“沉思”；agree意为“同意”。故选C项。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1_1#9e6744967.choices?vop=1&amp;pid=6e67837e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remote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cheap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disappointing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strange</a:t>
            </a:r>
            <a:endParaRPr lang="en-US" altLang="zh-CN" sz="1800" dirty="0"/>
          </a:p>
        </p:txBody>
      </p:sp>
      <p:sp>
        <p:nvSpPr>
          <p:cNvPr id="3" name="QC_5_AN.82_1#9e6744967.bracket?vop=1&amp;pid=6e67837e9&amp;color=0,0,0&amp;vpa=28&amp;vtp=1"/>
          <p:cNvSpPr/>
          <p:nvPr/>
        </p:nvSpPr>
        <p:spPr>
          <a:xfrm>
            <a:off x="13583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AS.83_1#9e6744967?vop=1&amp;pid=6e67837e9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句意为：之后，他们发布了他们第一首关于异地友谊的歌曲。根据上文可知，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4个保罗在世界上不同的地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，结合下文writing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ocean可推知，他们写的歌与异地友谊相关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。remote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“遥远的”；disappointing意为“令人失望的”。故选A项。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4_1#bd6a781a4.choices?vop=1&amp;pid=6e67837e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upset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addicted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injured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calm</a:t>
            </a:r>
            <a:endParaRPr lang="en-US" altLang="zh-CN" sz="1800" dirty="0"/>
          </a:p>
        </p:txBody>
      </p:sp>
      <p:sp>
        <p:nvSpPr>
          <p:cNvPr id="3" name="QC_5_AN.85_1#bd6a781a4.bracket?vop=1&amp;pid=6e67837e9&amp;color=0,0,0&amp;vpa=29&amp;vtp=1"/>
          <p:cNvSpPr/>
          <p:nvPr/>
        </p:nvSpPr>
        <p:spPr>
          <a:xfrm>
            <a:off x="1349851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AS.86_1#bd6a781a4?vop=1&amp;pid=6e67837e9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句意为：当他们面临着来自工作或生活的巨大压力时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，与大洋彼岸的人一起写一首歌会让他们感到不那么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难过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。根据上文facing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pressure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life并结合常识可知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，此处表示写歌会让他们感到不那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么难过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。upset意为“难过的”；addicted意为“上瘾的”。故选A项。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7_1#db08b528b.choices?vop=1&amp;pid=6e67837e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reminded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forced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taught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allowed</a:t>
            </a:r>
            <a:endParaRPr lang="en-US" altLang="zh-CN" sz="1800" dirty="0"/>
          </a:p>
        </p:txBody>
      </p:sp>
      <p:sp>
        <p:nvSpPr>
          <p:cNvPr id="3" name="QC_5_AN.88_1#db08b528b.bracket?vop=1&amp;pid=6e67837e9&amp;color=0,0,0&amp;vpa=30&amp;vtp=1"/>
          <p:cNvSpPr/>
          <p:nvPr/>
        </p:nvSpPr>
        <p:spPr>
          <a:xfrm>
            <a:off x="1358360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AS.89_1#db08b528b?vop=1&amp;pid=6e67837e9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句意为：但就在几个月后，巴尔的摩的保罗开始出现健康问题，这迫使他暂停创作音乐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。根据上文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Baltimore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issues和常识可知，巴尔的摩的保罗开始出现健康问题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，只能被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迫暂停创作音乐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。remind意为“提醒”；force意为“迫使”。故选B项。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0_1#3845d325d.choices?vop=1&amp;pid=6e67837e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endParaRPr lang="en-US" altLang="zh-CN" sz="1800" dirty="0"/>
          </a:p>
        </p:txBody>
      </p:sp>
      <p:sp>
        <p:nvSpPr>
          <p:cNvPr id="3" name="QC_5_AN.91_1#3845d325d.bracket?vop=1&amp;pid=6e67837e9&amp;color=0,0,0&amp;vpa=31&amp;vtp=1"/>
          <p:cNvSpPr/>
          <p:nvPr/>
        </p:nvSpPr>
        <p:spPr>
          <a:xfrm>
            <a:off x="13583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AS.92_1#3845d325d?vop=1&amp;pid=6e67837e9&amp;color=0,0,0&amp;vtp=1&amp;bbb=1&amp;hb=1"/>
          <p:cNvSpPr/>
          <p:nvPr/>
        </p:nvSpPr>
        <p:spPr>
          <a:xfrm>
            <a:off x="832104" y="1490980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句意为：为了确保巴尔的摩的保罗永远不会感到孤独，即使他们之间相隔遥远，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其他保罗分享了家庭照片，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在社交媒体上直播聊天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，并关心巴尔的摩的保罗和彼此。根据下文“with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another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”可知，此处表示让步关系，表达“即使”之意。still意为“仍然”；only意为“仅仅”；even意为“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即使”。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c507f7493?vop=1&amp;pid=c553605cf&amp;color=0,0,0&amp;vtp=1&amp;bbb=1&amp;hb=1"/>
          <p:cNvSpPr/>
          <p:nvPr/>
        </p:nvSpPr>
        <p:spPr>
          <a:xfrm>
            <a:off x="832104" y="1080000"/>
            <a:ext cx="10533888" cy="328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football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fields.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recalled,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blowing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noses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blows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battle.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whales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large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numbers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governments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stopped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whale-hunting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1970s.”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penguin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series.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penguins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hopes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inspire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viewers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protect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nature. “One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I'm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project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contribute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public's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appreciation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awareness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environmental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issues,”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</a:t>
            </a:r>
            <a:endParaRPr lang="en-US" altLang="zh-CN" dirty="0"/>
          </a:p>
        </p:txBody>
      </p:sp>
      <p:sp>
        <p:nvSpPr>
          <p:cNvPr id="3" name="QM_4_EX.2_1#c507f7493?vop=1&amp;pid=c553605cf&amp;color=0,0,0&amp;vtp=1&amp;bbb=1&amp;hb=1"/>
          <p:cNvSpPr/>
          <p:nvPr/>
        </p:nvSpPr>
        <p:spPr>
          <a:xfrm>
            <a:off x="832104" y="438023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文章主要讲述了格雷戈里因对自然的热爱走上摄影之路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拍摄野生动物并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呼吁人们保护自然的故事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3_1#c3aeddf57.choices?vop=1&amp;pid=6e67837e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request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page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account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user</a:t>
            </a:r>
            <a:endParaRPr lang="en-US" altLang="zh-CN" sz="1800" dirty="0"/>
          </a:p>
        </p:txBody>
      </p:sp>
      <p:sp>
        <p:nvSpPr>
          <p:cNvPr id="3" name="QC_5_AN.94_1#c3aeddf57.bracket?vop=1&amp;pid=6e67837e9&amp;color=0,0,0&amp;vpa=32&amp;vtp=1"/>
          <p:cNvSpPr/>
          <p:nvPr/>
        </p:nvSpPr>
        <p:spPr>
          <a:xfrm>
            <a:off x="13583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AS.95_1#c3aeddf57?vop=1&amp;pid=6e67837e9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句意为：巴尔的摩的保罗说：“一个随机（好友）请求不仅会带来新的音乐，还会带来友谊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，这种可能性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有多大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”根据第一段中的“The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curious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requests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all.”可知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，此处指的是随机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好友请求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。request意为“请求”；account意为“账户”。故选A项。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6_1#2e76a3cdd.choices?vop=1&amp;pid=6e67837e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business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success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friendship</a:t>
            </a:r>
            <a:endParaRPr lang="en-US" altLang="zh-CN" sz="1800" dirty="0"/>
          </a:p>
        </p:txBody>
      </p:sp>
      <p:sp>
        <p:nvSpPr>
          <p:cNvPr id="3" name="QC_5_AN.97_1#2e76a3cdd.bracket?vop=1&amp;pid=6e67837e9&amp;color=0,0,0&amp;vpa=33&amp;vtp=1"/>
          <p:cNvSpPr/>
          <p:nvPr/>
        </p:nvSpPr>
        <p:spPr>
          <a:xfrm>
            <a:off x="13583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AS.98_1#2e76a3cdd?vop=1&amp;pid=6e67837e9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句意见上一题解析。根据文章内容可知，保罗的随机好友申请不仅带来了音乐，还带来了友谊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。business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“生意”；success意为“成功”；fame意为“名声”；friendship意为“友谊”。故选D项。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c3e78932?pid=687a82a84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语法填空</a:t>
            </a:r>
            <a:endParaRPr lang="en-US" altLang="zh-CN" sz="2200" dirty="0"/>
          </a:p>
        </p:txBody>
      </p:sp>
      <p:sp>
        <p:nvSpPr>
          <p:cNvPr id="3" name="QM_4_BD.99_1#4f5b80439?vop=1&amp;pid=0c3e78932&amp;color=0,0,0&amp;vtp=1&amp;bbb=1&amp;hb=1"/>
          <p:cNvSpPr/>
          <p:nvPr/>
        </p:nvSpPr>
        <p:spPr>
          <a:xfrm>
            <a:off x="832104" y="1422400"/>
            <a:ext cx="10533888" cy="4610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体裁：说明文 | 主题：大雁塔 | 词数：约215 | 难度：适中 | 建议用时：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7分钟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[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陕西榆林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期中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]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阅读下面短文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，在空白处填入1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个适当的单词或括号内单词的正确形式。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Pagoda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architectural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wonder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（locate）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Xi'an,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historical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stunning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beauty,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ancient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tower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（stand）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masterpiece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heritage.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（original）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Dynasty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century,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Pagoda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served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Buddhist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pagoda,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materials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Xuanzang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brought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India.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construction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ordered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Emperor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Gaozong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（promote）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conceptual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awareness.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Rising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（high）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metres,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square-shaped,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seven-storey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tower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showcases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splendid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craftsmanship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ancient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craftsmen,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exhibits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unique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architectural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features,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reflecting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influences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Visitors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  <p:sp>
        <p:nvSpPr>
          <p:cNvPr id="4" name="QM_4_AN.100_1#4f5b80439.blank?vop=1&amp;pid=0c3e78932&amp;color=0,0,0&amp;vpa=34&amp;vtp=1&amp;bbb=1"/>
          <p:cNvSpPr/>
          <p:nvPr/>
        </p:nvSpPr>
        <p:spPr>
          <a:xfrm>
            <a:off x="6254210" y="2230120"/>
            <a:ext cx="8270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located</a:t>
            </a:r>
            <a:endParaRPr lang="en-US" altLang="zh-CN" dirty="0"/>
          </a:p>
        </p:txBody>
      </p:sp>
      <p:sp>
        <p:nvSpPr>
          <p:cNvPr id="5" name="QM_4_AN.101_1#4f5b80439.blank?vop=1&amp;pid=0c3e78932&amp;color=0,0,0&amp;vpa=35&amp;vtp=1&amp;bbb=1"/>
          <p:cNvSpPr/>
          <p:nvPr/>
        </p:nvSpPr>
        <p:spPr>
          <a:xfrm>
            <a:off x="7312500" y="2649220"/>
            <a:ext cx="7381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stands</a:t>
            </a:r>
            <a:endParaRPr lang="en-US" altLang="zh-CN" dirty="0"/>
          </a:p>
        </p:txBody>
      </p:sp>
      <p:sp>
        <p:nvSpPr>
          <p:cNvPr id="6" name="QM_4_AN.102_1#4f5b80439.blank?vop=1&amp;pid=0c3e78932&amp;color=0,0,0&amp;vpa=36&amp;vtp=1&amp;bbb=1"/>
          <p:cNvSpPr/>
          <p:nvPr/>
        </p:nvSpPr>
        <p:spPr>
          <a:xfrm>
            <a:off x="1606010" y="3474720"/>
            <a:ext cx="11064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Originally</a:t>
            </a:r>
            <a:endParaRPr lang="en-US" altLang="zh-CN" dirty="0"/>
          </a:p>
        </p:txBody>
      </p:sp>
      <p:sp>
        <p:nvSpPr>
          <p:cNvPr id="7" name="QM_4_AN.103_1#4f5b80439.blank?vop=1&amp;pid=0c3e78932&amp;color=0,0,0&amp;vpa=37&amp;vtp=1&amp;bbb=1"/>
          <p:cNvSpPr/>
          <p:nvPr/>
        </p:nvSpPr>
        <p:spPr>
          <a:xfrm>
            <a:off x="5873210" y="4312920"/>
            <a:ext cx="1220788" cy="370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promote</a:t>
            </a:r>
            <a:endParaRPr lang="en-US" altLang="zh-CN" dirty="0"/>
          </a:p>
        </p:txBody>
      </p:sp>
      <p:sp>
        <p:nvSpPr>
          <p:cNvPr id="8" name="QM_4_AN.104_1#4f5b80439.blank?vop=1&amp;pid=0c3e78932&amp;color=0,0,0&amp;vpa=38&amp;vtp=1&amp;bbb=1"/>
          <p:cNvSpPr/>
          <p:nvPr/>
        </p:nvSpPr>
        <p:spPr>
          <a:xfrm>
            <a:off x="2837910" y="4732020"/>
            <a:ext cx="7381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height</a:t>
            </a:r>
            <a:endParaRPr lang="en-US" altLang="zh-CN" dirty="0"/>
          </a:p>
        </p:txBody>
      </p:sp>
      <p:sp>
        <p:nvSpPr>
          <p:cNvPr id="9" name="QM_4_AN.105_1#4f5b80439.blank?vop=1&amp;pid=0c3e78932&amp;color=0,0,0&amp;vpa=39&amp;vtp=1&amp;bbb=1"/>
          <p:cNvSpPr/>
          <p:nvPr/>
        </p:nvSpPr>
        <p:spPr>
          <a:xfrm>
            <a:off x="9435560" y="5163820"/>
            <a:ext cx="7254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which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9_1#4f5b80439?vop=1&amp;pid=0c3e78932&amp;color=0,0,0&amp;vtp=1&amp;bbb=1&amp;hb=1"/>
          <p:cNvSpPr/>
          <p:nvPr/>
        </p:nvSpPr>
        <p:spPr>
          <a:xfrm>
            <a:off x="832104" y="1080000"/>
            <a:ext cx="10533888" cy="1612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staircase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magnificent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views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city.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（surround）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pagoda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serene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（宁静的）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gardens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Daci'en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Temple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peaceful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retreat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Whether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piece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history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wonders,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Pagoda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essential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destination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those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China's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vast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historic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sites.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#1.1.4</a:t>
            </a:r>
            <a:endParaRPr lang="en-US" altLang="zh-CN" dirty="0"/>
          </a:p>
        </p:txBody>
      </p:sp>
      <p:sp>
        <p:nvSpPr>
          <p:cNvPr id="3" name="QM_4_EX.110_1#4f5b80439?vop=1&amp;pid=0c3e78932&amp;color=0,0,0&amp;vtp=1&amp;bbb=1"/>
          <p:cNvSpPr/>
          <p:nvPr/>
        </p:nvSpPr>
        <p:spPr>
          <a:xfrm>
            <a:off x="832104" y="268224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文章介绍了大雁塔的历史等情况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4" name="QM_4_AN.106_1#4f5b80439.blank?vop=1&amp;pid=0c3e78932&amp;color=0,0,0&amp;vpa=40&amp;vtp=1&amp;bbb=1"/>
          <p:cNvSpPr/>
          <p:nvPr/>
        </p:nvSpPr>
        <p:spPr>
          <a:xfrm>
            <a:off x="3130010" y="1049520"/>
            <a:ext cx="4333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</a:t>
            </a:r>
            <a:endParaRPr lang="en-US" altLang="zh-CN" dirty="0"/>
          </a:p>
        </p:txBody>
      </p:sp>
      <p:sp>
        <p:nvSpPr>
          <p:cNvPr id="5" name="QM_4_AN.107_1#4f5b80439.blank?vop=1&amp;pid=0c3e78932&amp;color=0,0,0&amp;vpa=41&amp;vtp=1&amp;bbb=1"/>
          <p:cNvSpPr/>
          <p:nvPr/>
        </p:nvSpPr>
        <p:spPr>
          <a:xfrm>
            <a:off x="7122000" y="1036820"/>
            <a:ext cx="13096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Surrounding</a:t>
            </a:r>
            <a:endParaRPr lang="en-US" altLang="zh-CN" dirty="0"/>
          </a:p>
        </p:txBody>
      </p:sp>
      <p:sp>
        <p:nvSpPr>
          <p:cNvPr id="6" name="QM_4_AN.108_1#4f5b80439.blank?vop=1&amp;pid=0c3e78932&amp;color=0,0,0&amp;vpa=42&amp;vtp=1&amp;bbb=1"/>
          <p:cNvSpPr/>
          <p:nvPr/>
        </p:nvSpPr>
        <p:spPr>
          <a:xfrm>
            <a:off x="6533610" y="1887720"/>
            <a:ext cx="3571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or</a:t>
            </a:r>
            <a:endParaRPr lang="en-US" altLang="zh-CN" dirty="0"/>
          </a:p>
        </p:txBody>
      </p:sp>
      <p:sp>
        <p:nvSpPr>
          <p:cNvPr id="7" name="QM_4_AN.109_1#4f5b80439.blank?vop=1&amp;pid=0c3e78932&amp;color=0,0,0&amp;vpa=43&amp;vtp=1&amp;bbb=1"/>
          <p:cNvSpPr/>
          <p:nvPr/>
        </p:nvSpPr>
        <p:spPr>
          <a:xfrm>
            <a:off x="2329910" y="2295390"/>
            <a:ext cx="3825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11_1#1e2c126c6?vop=1&amp;pid=4f5b8043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endParaRPr lang="en-US" altLang="zh-CN" sz="1800" dirty="0"/>
          </a:p>
        </p:txBody>
      </p:sp>
      <p:sp>
        <p:nvSpPr>
          <p:cNvPr id="3" name="QB_5_AN.112_1#1e2c126c6.blank?vop=1&amp;pid=4f5b80439&amp;color=0,0,0&amp;vpa=44&amp;vtp=1&amp;bbb=1"/>
          <p:cNvSpPr/>
          <p:nvPr/>
        </p:nvSpPr>
        <p:spPr>
          <a:xfrm>
            <a:off x="1078960" y="1037082"/>
            <a:ext cx="827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located</a:t>
            </a:r>
            <a:endParaRPr lang="en-US" altLang="zh-CN" dirty="0"/>
          </a:p>
        </p:txBody>
      </p:sp>
      <p:sp>
        <p:nvSpPr>
          <p:cNvPr id="4" name="QB_5_AS.113_1#1e2c126c6?vop=1&amp;pid=4f5b80439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句意为：大雁塔是位于中国西安的一个建筑奇观。be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in为固定搭配，意为“位于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”，此处为省略了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动词的形容词短语作后置定语。故填located。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14_1#899bbc350?vop=1&amp;pid=4f5b8043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3" name="QB_5_AN.115_1#899bbc350.blank?vop=1&amp;pid=4f5b80439&amp;color=0,0,0&amp;vpa=45&amp;vtp=1&amp;bbb=1"/>
          <p:cNvSpPr/>
          <p:nvPr/>
        </p:nvSpPr>
        <p:spPr>
          <a:xfrm>
            <a:off x="1066260" y="1037082"/>
            <a:ext cx="7381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stands</a:t>
            </a:r>
            <a:endParaRPr lang="en-US" altLang="zh-CN" dirty="0"/>
          </a:p>
        </p:txBody>
      </p:sp>
      <p:sp>
        <p:nvSpPr>
          <p:cNvPr id="4" name="QB_5_AS.116_1#899bbc350?vop=1&amp;pid=4f5b80439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句意为：这座古塔具有丰富的历史意义和令人惊叹的美丽，是中国文化遗产的一个杰作。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此处陈述事实，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应用一般现在时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，主语为this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ancient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tower，谓语应用第三人称单数形式。故填stands。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17_1#514788e9e?vop=1&amp;pid=4f5b8043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3" name="QB_5_AN.118_1#514788e9e.blank?vop=1&amp;pid=4f5b80439&amp;color=0,0,0&amp;vpa=46&amp;vtp=1&amp;bbb=1"/>
          <p:cNvSpPr/>
          <p:nvPr/>
        </p:nvSpPr>
        <p:spPr>
          <a:xfrm>
            <a:off x="1053560" y="1024382"/>
            <a:ext cx="11064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Originally</a:t>
            </a:r>
            <a:endParaRPr lang="en-US" altLang="zh-CN" dirty="0"/>
          </a:p>
        </p:txBody>
      </p:sp>
      <p:sp>
        <p:nvSpPr>
          <p:cNvPr id="4" name="QB_5_AS.119_1#514788e9e?vop=1&amp;pid=4f5b80439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句意为：大雁塔始建于（公元）7世纪的唐朝，是一座佛塔，（里面）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存放着玄奘和尚从印度带回的材料。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设空处修饰过去分词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built，应用副词，且设空处位于句首，单词首字母应大写。故填Originally。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20_1#91fbb527a?vop=1&amp;pid=4f5b8043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endParaRPr lang="en-US" altLang="zh-CN" sz="1800" dirty="0"/>
          </a:p>
        </p:txBody>
      </p:sp>
      <p:sp>
        <p:nvSpPr>
          <p:cNvPr id="3" name="QB_5_AN.121_1#91fbb527a.blank?vop=1&amp;pid=4f5b80439&amp;color=0,0,0&amp;vpa=47&amp;vtp=1&amp;bbb=1"/>
          <p:cNvSpPr/>
          <p:nvPr/>
        </p:nvSpPr>
        <p:spPr>
          <a:xfrm>
            <a:off x="1053560" y="1024382"/>
            <a:ext cx="12207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promote</a:t>
            </a:r>
            <a:endParaRPr lang="en-US" altLang="zh-CN" dirty="0"/>
          </a:p>
        </p:txBody>
      </p:sp>
      <p:sp>
        <p:nvSpPr>
          <p:cNvPr id="4" name="QB_5_AS.122_1#91fbb527a?vop=1&amp;pid=4f5b80439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句意为：它是由唐高宗下令建造的，目的是提高一些观念上的意识。设空处在句中作目的状语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，应用不定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式形式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。故填to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promote。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23_1#107104444?vop=1&amp;pid=4f5b8043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3" name="QB_5_AN.124_1#107104444.blank?vop=1&amp;pid=4f5b80439&amp;color=0,0,0&amp;vpa=48&amp;vtp=1&amp;bbb=1"/>
          <p:cNvSpPr/>
          <p:nvPr/>
        </p:nvSpPr>
        <p:spPr>
          <a:xfrm>
            <a:off x="1066260" y="1024382"/>
            <a:ext cx="7381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height</a:t>
            </a:r>
            <a:endParaRPr lang="en-US" altLang="zh-CN" dirty="0"/>
          </a:p>
        </p:txBody>
      </p:sp>
      <p:sp>
        <p:nvSpPr>
          <p:cNvPr id="4" name="QB_5_AS.125_1#107104444?vop=1&amp;pid=4f5b80439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句意为：这座高约六十四米的方形七层塔展示了古代中国工匠的精湛技艺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，每一层都展现出独特的建筑特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，反映了当时的文化影响。结合空前的a可知，设空处应填单数名词height作宾语，意为“高度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”。故填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height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26_1#ec5b3b99b?vop=1&amp;pid=4f5b8043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3" name="QB_5_AN.127_1#ec5b3b99b.blank?vop=1&amp;pid=4f5b80439&amp;color=0,0,0&amp;vpa=49&amp;vtp=1&amp;bbb=1"/>
          <p:cNvSpPr/>
          <p:nvPr/>
        </p:nvSpPr>
        <p:spPr>
          <a:xfrm>
            <a:off x="1078960" y="1037082"/>
            <a:ext cx="7254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which</a:t>
            </a:r>
            <a:endParaRPr lang="en-US" altLang="zh-CN" dirty="0"/>
          </a:p>
        </p:txBody>
      </p:sp>
      <p:sp>
        <p:nvSpPr>
          <p:cNvPr id="4" name="QB_5_AS.128_1#ec5b3b99b?vop=1&amp;pid=4f5b80439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句意见上一题解析。此处和前面的each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of共同引导非限制性定语从句，先行词是tower，指物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，关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系词在从句中作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of的宾语，应用关系代词which引导。故填which。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_1#89ae39284?vop=1&amp;pid=c507f7493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photography?(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4_1#89ae39284.bracket?vop=1&amp;pid=c507f7493&amp;color=0,0,0&amp;vpa=1&amp;vtp=1"/>
          <p:cNvSpPr/>
          <p:nvPr/>
        </p:nvSpPr>
        <p:spPr>
          <a:xfrm>
            <a:off x="54604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BD.3_2#89ae39284.choices?vop=1&amp;pid=c507f7493&amp;color=0,0,0&amp;vtp=1&amp;bb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farm.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gatherings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fascination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nature.</a:t>
            </a:r>
            <a:endParaRPr lang="en-US" altLang="zh-CN" sz="1800" dirty="0"/>
          </a:p>
        </p:txBody>
      </p:sp>
      <p:sp>
        <p:nvSpPr>
          <p:cNvPr id="5" name="QC_5_AS.5_1#89ae39284?vop=1&amp;pid=c507f7493&amp;color=0,0,0&amp;vtp=1&amp;bbb=1&amp;hb=1"/>
          <p:cNvSpPr/>
          <p:nvPr/>
        </p:nvSpPr>
        <p:spPr>
          <a:xfrm>
            <a:off x="832104" y="2310765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细节理解题。根据第一段中的“Gregory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believes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fields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childhood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home.”以及“This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fascination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eventually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photography.”可知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，是格雷戈里对自然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的迷恋让他开始从事摄影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29_1#2f829e11a?vop=1&amp;pid=4f5b8043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endParaRPr lang="en-US" altLang="zh-CN" sz="1800" dirty="0"/>
          </a:p>
        </p:txBody>
      </p:sp>
      <p:sp>
        <p:nvSpPr>
          <p:cNvPr id="3" name="QB_5_AN.130_1#2f829e11a.blank?vop=1&amp;pid=4f5b80439&amp;color=0,0,0&amp;vpa=50&amp;vtp=1&amp;bbb=1"/>
          <p:cNvSpPr/>
          <p:nvPr/>
        </p:nvSpPr>
        <p:spPr>
          <a:xfrm>
            <a:off x="1053560" y="1037082"/>
            <a:ext cx="4333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</a:t>
            </a:r>
            <a:endParaRPr lang="en-US" altLang="zh-CN" dirty="0"/>
          </a:p>
        </p:txBody>
      </p:sp>
      <p:sp>
        <p:nvSpPr>
          <p:cNvPr id="4" name="QB_5_AS.131_1#2f829e11a?vop=1&amp;pid=4f5b80439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句意为：游客可以登上楼梯到达顶部，以欣赏城市的壮丽景色。根据设空处后的magnificent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views及语境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，此处表示“为了”，应用介词for。故填for。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32_1#92accaadc?vop=1&amp;pid=4f5b8043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endParaRPr lang="en-US" altLang="zh-CN" sz="1800" dirty="0"/>
          </a:p>
        </p:txBody>
      </p:sp>
      <p:sp>
        <p:nvSpPr>
          <p:cNvPr id="3" name="QB_5_AN.133_1#92accaadc.blank?vop=1&amp;pid=4f5b80439&amp;color=0,0,0&amp;vpa=51&amp;vtp=1&amp;bbb=1"/>
          <p:cNvSpPr/>
          <p:nvPr/>
        </p:nvSpPr>
        <p:spPr>
          <a:xfrm>
            <a:off x="1066260" y="1024382"/>
            <a:ext cx="13096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Surrounding</a:t>
            </a:r>
            <a:endParaRPr lang="en-US" altLang="zh-CN" dirty="0"/>
          </a:p>
        </p:txBody>
      </p:sp>
      <p:sp>
        <p:nvSpPr>
          <p:cNvPr id="4" name="QB_5_AS.134_1#92accaadc?vop=1&amp;pid=4f5b80439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句意为：在大雁塔周围，宁静的花园和大慈恩寺也提供了一个安宁的静修场所。此处surround与the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serene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gardens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Daci'en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Temple构成逻辑上的主动关系，故用现在分词形式作状语，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且设空处位于句首，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单词首字母应大写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。故填Surrounding。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35_1#88ebd234d?vop=1&amp;pid=4f5b8043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136_1#88ebd234d.blank?vop=1&amp;pid=4f5b80439&amp;color=0,0,0&amp;vpa=52&amp;vtp=1&amp;bbb=1"/>
          <p:cNvSpPr/>
          <p:nvPr/>
        </p:nvSpPr>
        <p:spPr>
          <a:xfrm>
            <a:off x="1028160" y="1037082"/>
            <a:ext cx="3571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or</a:t>
            </a:r>
            <a:endParaRPr lang="en-US" altLang="zh-CN" dirty="0"/>
          </a:p>
        </p:txBody>
      </p:sp>
      <p:sp>
        <p:nvSpPr>
          <p:cNvPr id="4" name="QB_5_AS.137_1#88ebd234d?vop=1&amp;pid=4f5b80439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句意为：无论是为体验一段历史，还是探索文化奇观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，大雁塔都是那些探索中国丰富历史遗迹的人的必去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之地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。whether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为固定句型，表示“无论是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还是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”。故填or。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38_1#2652e1c0d?vop=1&amp;pid=4f5b8043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endParaRPr lang="en-US" altLang="zh-CN" sz="1800" dirty="0"/>
          </a:p>
        </p:txBody>
      </p:sp>
      <p:sp>
        <p:nvSpPr>
          <p:cNvPr id="3" name="QB_5_AN.139_1#2652e1c0d.blank?vop=1&amp;pid=4f5b80439&amp;color=0,0,0&amp;vpa=53&amp;vtp=1&amp;bbb=1"/>
          <p:cNvSpPr/>
          <p:nvPr/>
        </p:nvSpPr>
        <p:spPr>
          <a:xfrm>
            <a:off x="1193260" y="1037082"/>
            <a:ext cx="3825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</a:t>
            </a:r>
            <a:endParaRPr lang="en-US" altLang="zh-CN" dirty="0"/>
          </a:p>
        </p:txBody>
      </p:sp>
      <p:sp>
        <p:nvSpPr>
          <p:cNvPr id="4" name="QB_5_AS.140_1#2652e1c0d?vop=1&amp;pid=4f5b80439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句意见上一题解析。destination是可数名词，此处表示泛指，应用不定冠词，且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essential的发音以元音音素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开头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。故填an。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cf1fd6a0?pid=687a82a84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读后续写</a:t>
            </a:r>
            <a:endParaRPr lang="en-US" altLang="zh-CN" sz="2200" dirty="0"/>
          </a:p>
        </p:txBody>
      </p:sp>
      <p:sp>
        <p:nvSpPr>
          <p:cNvPr id="3" name="QO_4_BD.141_1#5971fe001?vop=1&amp;pid=2cf1fd6a0&amp;color=0,0,0&amp;vtp=1&amp;bbb=1&amp;hb=1"/>
          <p:cNvSpPr/>
          <p:nvPr/>
        </p:nvSpPr>
        <p:spPr>
          <a:xfrm>
            <a:off x="832104" y="1422400"/>
            <a:ext cx="10533888" cy="419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[</a:t>
            </a:r>
            <a:r>
              <a:rPr lang="zh-CN" altLang="en-US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山东烟台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2025</a:t>
            </a:r>
            <a:r>
              <a:rPr lang="zh-CN" altLang="en-US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期末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]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阅读下面材料，根据其内容和所给段落开头语续写两段，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使之构成一篇完整的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短文。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Ahmad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runner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awards.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Ahmad's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reminded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“Results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Monday,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Lim,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announced,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“Boys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girls,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race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competitive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runners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class—Ahmad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winner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race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exchanged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glances.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cool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represent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playground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training.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morning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before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raced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track,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pushing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limits.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faster,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Ahmad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focused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breathing.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41_1#5971fe001?vop=1&amp;pid=2cf1fd6a0&amp;color=0,0,0&amp;vtp=1&amp;bbb=1&amp;hb=1"/>
          <p:cNvSpPr/>
          <p:nvPr/>
        </p:nvSpPr>
        <p:spPr>
          <a:xfrm>
            <a:off x="832104" y="987290"/>
            <a:ext cx="10533888" cy="510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Friday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arrived.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entire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gathered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warming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line,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jokingly,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“Ready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lose,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Ahmad.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Ahmad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responded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meaningful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smile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concentrated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stretches.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“Get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Go!”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Ahmad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closely.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turn,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running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fast.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breathing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Ahmad,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running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smoothly,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closer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metres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left,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Ahmad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neck.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crowd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cheering,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atmosphere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electric.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shouted,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“Ahmad!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Bala!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Go!”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lose,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faster.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（前倾）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arms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Suddenly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tripped,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track.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noise,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Ahmad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saw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ground,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knee.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：续写词数应为150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个左右。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“Stop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going?”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Ahmad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whispered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himself,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choices.______</a:t>
            </a:r>
            <a:endParaRPr lang="en-US" altLang="zh-CN" sz="1800" dirty="0"/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Ahmad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supported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Bala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reached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finish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line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together._______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#1.10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143_1#5971fe001?vop=1&amp;pid=2cf1fd6a0&amp;color=0,0,0&amp;vtp=1&amp;bt=1&amp;bbb=1&amp;hb=1"/>
          <p:cNvSpPr/>
          <p:nvPr/>
        </p:nvSpPr>
        <p:spPr>
          <a:xfrm>
            <a:off x="832104" y="1080000"/>
            <a:ext cx="10533888" cy="4961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本文以人物为线索展开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体育老师宣布周五班里的两强选手艾哈迈德和巴拉将进行赛跑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胜者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将代表班级参加学校的比赛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比赛当天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在快到终点时巴拉却摔倒了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艾哈迈德回头看到巴拉躺在地上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手捂着膝盖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节预测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段落续写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由续写第一段首句内容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停下来还是继续前进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艾哈迈德低声自言自语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在这两个选择之间左右为难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可预测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第一段可描写艾哈迈德的内心挣扎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回忆母亲的话后作出帮助决定的过程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以及他向巴拉伸出援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手时巴拉的反应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由续写第二段首句内容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然后艾哈迈德搀扶着巴拉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他们一起到达了终点线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可预测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第二段可描写众人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的反应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巴拉的复杂情绪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赛后巴拉推荐艾哈迈德代表班级参赛以及两人成为好友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续写线索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艾哈迈德面临选择时的内心挣扎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回忆母亲的话决定帮助巴拉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搀扶巴拉共同冲过终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众人鼓掌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巴拉心生敬佩与愧疚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巴拉推荐艾哈迈德代表班级参赛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两人成为好友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142_1#5971fe001?vop=1&amp;pid=2cf1fd6a0&amp;color=0,0,0&amp;vtp=1&amp;bt=1&amp;bbb=1&amp;hb=1"/>
          <p:cNvSpPr/>
          <p:nvPr/>
        </p:nvSpPr>
        <p:spPr>
          <a:xfrm>
            <a:off x="832104" y="993640"/>
            <a:ext cx="10533888" cy="51041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【参考范文】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“Stop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keep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going?”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Ahmad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whispered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himself,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torn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choices.The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finish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line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close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race.But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looked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shoulder,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saw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Bala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lying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ground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wearing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painful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现在分词短语作Bala的定语，此处为神态描写）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look. At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moment,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cheers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crowd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faded,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replaced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told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what引导宾语从句）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Results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count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Taking</a:t>
            </a:r>
            <a:r>
              <a:rPr lang="en-US" altLang="zh-CN" sz="1800" b="1" i="0" u="wavy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1" i="0" u="wavy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determined</a:t>
            </a:r>
            <a:r>
              <a:rPr lang="en-US" altLang="zh-CN" sz="1800" b="1" i="0" u="wavy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1800" b="1" i="0" u="wavy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（神态描写）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finish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u="wavy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line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turned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bent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down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beside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Bala. “Come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dude.Let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up,”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extending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firmly.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Looking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Ahmad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1" i="0" u="wavy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disbelief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神态描写）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Bala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reached</a:t>
            </a:r>
            <a:r>
              <a:rPr lang="en-US" altLang="zh-CN" sz="1800" b="1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hesitantly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grab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hand.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Ahmad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supported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Bala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reached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finish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line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together.Watching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unexpected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scene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crowd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burst</a:t>
            </a:r>
            <a:r>
              <a:rPr lang="en-US" altLang="zh-CN" sz="1800" b="1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1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applause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 Bala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kept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eyes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down,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flicker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respect,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mixed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profound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shame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washed</a:t>
            </a:r>
            <a:r>
              <a:rPr lang="en-US" altLang="zh-CN" sz="1800" b="1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him.They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both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knew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true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sportsmanship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looked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like,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1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nothing</a:t>
            </a:r>
            <a:r>
              <a:rPr lang="en-US" altLang="zh-CN" sz="1800" b="1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1" i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1" i="0">
              <a:solidFill>
                <a:srgbClr val="00A0A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sz="1800" b="1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1" i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crossed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line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first. After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race,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Bala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told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Lim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Ahmad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u="wavy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represent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class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不定式短语作后置定语）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 Mr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Lim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gave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small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proud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nod.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trained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together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daily</a:t>
            </a: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gradually</a:t>
            </a:r>
            <a:r>
              <a:rPr lang="en-US" altLang="zh-CN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becoming</a:t>
            </a:r>
            <a:r>
              <a:rPr lang="en-US" altLang="zh-CN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inseparable</a:t>
            </a:r>
            <a:r>
              <a:rPr lang="en-US" altLang="zh-CN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friends.</a:t>
            </a: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现在分词短语作结果状语）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_1#781495bd1?vop=1&amp;pid=c507f7493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7_1#781495bd1.bracket?vop=1&amp;pid=c507f7493&amp;color=0,0,0&amp;vpa=2&amp;vtp=1"/>
          <p:cNvSpPr/>
          <p:nvPr/>
        </p:nvSpPr>
        <p:spPr>
          <a:xfrm>
            <a:off x="50413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6_2#781495bd1.choices?vop=1&amp;pid=c507f7493&amp;color=0,0,0&amp;vtp=1&amp;bbb=1"/>
          <p:cNvSpPr/>
          <p:nvPr/>
        </p:nvSpPr>
        <p:spPr>
          <a:xfrm>
            <a:off x="832104" y="1490980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guide.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Elephant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Island.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affected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activities.</a:t>
            </a:r>
            <a:endParaRPr lang="en-US" altLang="zh-CN" sz="1800" dirty="0"/>
          </a:p>
        </p:txBody>
      </p:sp>
      <p:sp>
        <p:nvSpPr>
          <p:cNvPr id="5" name="QC_5_AS.8_1#781495bd1?vop=1&amp;pid=c507f7493&amp;color=0,0,0&amp;vtp=1&amp;bbb=1&amp;hb=1"/>
          <p:cNvSpPr/>
          <p:nvPr/>
        </p:nvSpPr>
        <p:spPr>
          <a:xfrm>
            <a:off x="832104" y="3141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细节理解题。根据第二段中的“However,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discovered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hopeful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sign: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whales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returning.”可知，鲸正在回到象岛区域。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fafd6e6a0?vop=1&amp;pid=c507f7493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describes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10_1#fafd6e6a0.bracket?vop=1&amp;pid=c507f7493&amp;color=0,0,0&amp;vpa=3&amp;vtp=1"/>
          <p:cNvSpPr/>
          <p:nvPr/>
        </p:nvSpPr>
        <p:spPr>
          <a:xfrm>
            <a:off x="5981160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BD.9_2#fafd6e6a0.choices?vop=1&amp;pid=c507f7493&amp;color=0,0,0&amp;vtp=1&amp;bb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Grateful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patient.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Adventurous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hard-working.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Outgoing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honest.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Humorous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responsible.</a:t>
            </a:r>
            <a:endParaRPr lang="en-US" altLang="zh-CN" sz="1800" dirty="0"/>
          </a:p>
        </p:txBody>
      </p:sp>
      <p:sp>
        <p:nvSpPr>
          <p:cNvPr id="5" name="QC_5_AS.11_1#fafd6e6a0?vop=1&amp;pid=c507f7493&amp;color=0,0,0&amp;vtp=1&amp;bbb=1&amp;hb=1"/>
          <p:cNvSpPr/>
          <p:nvPr/>
        </p:nvSpPr>
        <p:spPr>
          <a:xfrm>
            <a:off x="832104" y="2310765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推理判断题。根据第二段中的“At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leopards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Africa,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deepened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wildlife.”可推知，格雷戈里喜欢冒险；再根据第二段中的after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extreme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conditions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Antarctica和第三段中的“After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six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weeks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extreme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weather,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six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suitable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filming.”可推知，格雷戈里工作非常努力。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7dff27fb6?vop=1&amp;pid=c507f7493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inspire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13_1#7dff27fb6.bracket?vop=1&amp;pid=c507f7493&amp;color=0,0,0&amp;vpa=4&amp;vtp=1"/>
          <p:cNvSpPr/>
          <p:nvPr/>
        </p:nvSpPr>
        <p:spPr>
          <a:xfrm>
            <a:off x="71368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12_2#7dff27fb6.choices?vop=1&amp;pid=c507f7493&amp;color=0,0,0&amp;vtp=1&amp;bb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Raise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awareness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filming.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photography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Preserve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Travel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Antarctica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penguins.</a:t>
            </a:r>
            <a:endParaRPr lang="en-US" altLang="zh-CN" sz="1800" dirty="0"/>
          </a:p>
        </p:txBody>
      </p:sp>
      <p:sp>
        <p:nvSpPr>
          <p:cNvPr id="5" name="QC_5_AS.14_1#7dff27fb6?vop=1&amp;pid=c507f7493&amp;color=0,0,0&amp;vtp=1&amp;bbb=1&amp;hb=1"/>
          <p:cNvSpPr/>
          <p:nvPr/>
        </p:nvSpPr>
        <p:spPr>
          <a:xfrm>
            <a:off x="832104" y="2310765"/>
            <a:ext cx="10533888" cy="161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推理判断题。根据最后一段中的“He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inspire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viewers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protect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nature.‘One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I'm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project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contribute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public's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appreciation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awareness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issues,’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Gregory.”可推知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，格雷戈里想通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过他的作品激励人们保护自然环境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584b3c2b?pid=687a82a84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阅读理解B篇</a:t>
            </a:r>
            <a:endParaRPr lang="en-US" altLang="zh-CN" sz="2200" dirty="0"/>
          </a:p>
        </p:txBody>
      </p:sp>
      <p:sp>
        <p:nvSpPr>
          <p:cNvPr id="3" name="QM_4_BD.15_1#4228fdbe4?vop=1&amp;pid=0584b3c2b&amp;color=0,0,0&amp;vtp=1&amp;bbb=1&amp;hb=1"/>
          <p:cNvSpPr/>
          <p:nvPr/>
        </p:nvSpPr>
        <p:spPr>
          <a:xfrm>
            <a:off x="832104" y="1422400"/>
            <a:ext cx="10533888" cy="4610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体裁：说明文 | 主题：京剧脸谱 | 词数：约318 | 难度：适中 | 建议用时：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8分钟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[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辽宁重点高中联合体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期末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]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serves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multiple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purposes,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including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features,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indicating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situation,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psychological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generating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artistic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stimulation.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opera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information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personality,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emotions,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example,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Xiang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Yu's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painted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“crying”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eyes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symbolise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tragic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Gong's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frowning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worried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Monkey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King's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unique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monkey-shaped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indicates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identity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monkey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opera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psychological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performers.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actors'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true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painted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patterns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colours,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prevented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actors'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actual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appearance.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avoid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false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copying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21178</Words>
  <Application>WPS 演示</Application>
  <PresentationFormat>宽屏</PresentationFormat>
  <Paragraphs>569</Paragraphs>
  <Slides>57</Slides>
  <Notes>50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57</vt:i4>
      </vt:variant>
    </vt:vector>
  </HeadingPairs>
  <TitlesOfParts>
    <vt:vector size="72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Times New Roman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。</cp:lastModifiedBy>
  <cp:revision>3</cp:revision>
  <dcterms:created xsi:type="dcterms:W3CDTF">2025-11-03T11:12:00Z</dcterms:created>
  <dcterms:modified xsi:type="dcterms:W3CDTF">2025-11-05T10:46:59Z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D664BE3990AE4A6B8474FBBD3620D3C8_12</vt:lpwstr>
  </property>
  <property fmtid="{D5CDD505-2E9C-101B-9397-08002B2CF9AE}" pid="3" name="KSOProductBuildVer">
    <vt:lpwstr>2052-12.1.0.22529</vt:lpwstr>
  </property>
</Properties>
</file>